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66" r:id="rId5"/>
    <p:sldId id="305" r:id="rId6"/>
    <p:sldId id="306" r:id="rId7"/>
    <p:sldId id="311" r:id="rId8"/>
    <p:sldId id="310" r:id="rId9"/>
    <p:sldId id="294" r:id="rId10"/>
    <p:sldId id="295" r:id="rId11"/>
    <p:sldId id="296" r:id="rId12"/>
    <p:sldId id="299" r:id="rId13"/>
    <p:sldId id="300" r:id="rId14"/>
    <p:sldId id="301" r:id="rId15"/>
    <p:sldId id="308" r:id="rId16"/>
    <p:sldId id="307" r:id="rId17"/>
    <p:sldId id="309" r:id="rId18"/>
    <p:sldId id="303" r:id="rId19"/>
    <p:sldId id="304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85B1F-E8B5-D127-37D7-7F3E8915AF48}" v="210" dt="2022-07-10T20:40:51.442"/>
    <p1510:client id="{4E9FEE82-E23D-9064-9DE7-BA92EFDE6285}" v="44" dt="2022-07-10T16:16:48.797"/>
    <p1510:client id="{707ABAA3-77CA-434E-848D-60C87FA40BF0}" v="47" dt="2022-07-10T23:20:15.503"/>
    <p1510:client id="{7813C48B-C5FA-4C87-9922-A0F0B1D620C5}" v="1824" dt="2022-07-10T23:30:19.116"/>
    <p1510:client id="{A3532A76-C31B-1DD4-CAD7-904387B3AFA5}" v="129" dt="2022-07-10T19:45:24.941"/>
    <p1510:client id="{D0CB817C-1A99-4D78-B30E-D3F70DF9E0CE}" v="4" dt="2022-07-10T19:54:21.513"/>
    <p1510:client id="{FAFF135F-6514-91F8-89FF-3270370E16CF}" v="90" dt="2022-07-10T04:40:18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>
        <p:scale>
          <a:sx n="80" d="100"/>
          <a:sy n="80" d="100"/>
        </p:scale>
        <p:origin x="61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21527-37FA-4223-BC0F-765B09EC1CF7}" type="datetimeFigureOut">
              <a:rPr lang="en-CA" smtClean="0"/>
              <a:t>2022-07-10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9B8C5-0FF3-4434-9743-975921E6A3E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660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9B8C5-0FF3-4434-9743-975921E6A3E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987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9B8C5-0FF3-4434-9743-975921E6A3E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808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7/10/2022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7/10/2022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7/10/2022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FF74281-D148-02EE-5E2D-ECD796867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5960" y="1737359"/>
            <a:ext cx="3214307" cy="260803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/>
              <a:t>UNDERSTANDING AIRLINES’ CUSTOMERS SATISFACTION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12DA186-4756-155E-636D-CDE77B858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0294" y="4577044"/>
            <a:ext cx="3209973" cy="99561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cap="none"/>
              <a:t>BAN140NBB</a:t>
            </a:r>
          </a:p>
          <a:p>
            <a:pPr>
              <a:lnSpc>
                <a:spcPct val="100000"/>
              </a:lnSpc>
            </a:pPr>
            <a:r>
              <a:rPr lang="en-US" sz="1200" b="1" cap="none"/>
              <a:t>Project Milestone 3</a:t>
            </a:r>
          </a:p>
          <a:p>
            <a:pPr>
              <a:lnSpc>
                <a:spcPct val="100000"/>
              </a:lnSpc>
            </a:pPr>
            <a:r>
              <a:rPr lang="en-US" sz="1200" b="1" cap="none"/>
              <a:t>By Group 3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F48A5FE-FB8D-ED3F-C49F-0A729BAD3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3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38"/>
    </mc:Choice>
    <mc:Fallback>
      <p:transition spd="slow" advTm="27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AA9C-663C-FFDD-1592-5281AA90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/>
              <a:t>Majority of </a:t>
            </a:r>
            <a:r>
              <a:rPr lang="en-US" sz="3400" b="1"/>
              <a:t>Economy-class Passengers </a:t>
            </a:r>
            <a:r>
              <a:rPr lang="en-US" sz="3400"/>
              <a:t>are </a:t>
            </a:r>
            <a:r>
              <a:rPr lang="en-US" sz="3400" b="1"/>
              <a:t>unhappy</a:t>
            </a:r>
            <a:r>
              <a:rPr lang="en-US" sz="3400"/>
              <a:t> as well</a:t>
            </a:r>
            <a:endParaRPr lang="en-CA" sz="3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5B3C7-C7DC-FB3B-6395-E46B31622F56}"/>
              </a:ext>
            </a:extLst>
          </p:cNvPr>
          <p:cNvSpPr txBox="1"/>
          <p:nvPr/>
        </p:nvSpPr>
        <p:spPr>
          <a:xfrm>
            <a:off x="6839712" y="2149721"/>
            <a:ext cx="4315968" cy="166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/>
              <a:t>Survey shows that a high level of </a:t>
            </a:r>
            <a:r>
              <a:rPr lang="en-CA" sz="1400" b="1"/>
              <a:t>Economy Passengers </a:t>
            </a:r>
            <a:r>
              <a:rPr lang="en-CA" sz="1400"/>
              <a:t>responded to be </a:t>
            </a:r>
            <a:r>
              <a:rPr lang="en-CA" sz="1400" b="1"/>
              <a:t>unsatisfied</a:t>
            </a:r>
          </a:p>
          <a:p>
            <a:pPr>
              <a:lnSpc>
                <a:spcPct val="150000"/>
              </a:lnSpc>
            </a:pPr>
            <a:endParaRPr lang="en-CA" sz="1400" b="1"/>
          </a:p>
          <a:p>
            <a:pPr>
              <a:lnSpc>
                <a:spcPct val="150000"/>
              </a:lnSpc>
            </a:pPr>
            <a:r>
              <a:rPr lang="en-CA" sz="1400"/>
              <a:t>In contrast, Passengers in </a:t>
            </a:r>
            <a:r>
              <a:rPr lang="en-CA" sz="1400" b="1"/>
              <a:t>Business class </a:t>
            </a:r>
            <a:r>
              <a:rPr lang="en-CA" sz="1400"/>
              <a:t>are quite </a:t>
            </a:r>
            <a:r>
              <a:rPr lang="en-CA" sz="1400" b="1"/>
              <a:t>satisfied </a:t>
            </a:r>
            <a:r>
              <a:rPr lang="en-CA" sz="1400"/>
              <a:t>at almost 70%, doubled Dissatisfied level 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EAC45BD-56FB-AED0-2E92-8F47525E3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227" y="1978600"/>
            <a:ext cx="4610933" cy="431387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1D51546-B188-A09C-45E5-E61F867CBB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4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66"/>
    </mc:Choice>
    <mc:Fallback>
      <p:transition spd="slow" advTm="59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0D4792D-1707-2888-D750-07F493839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829" y="2048256"/>
            <a:ext cx="6787635" cy="42793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D9B675-148C-41EF-2856-3539490B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3400" b="1"/>
              <a:t>Delay</a:t>
            </a:r>
            <a:r>
              <a:rPr lang="en-US" sz="3400"/>
              <a:t> is a major concern in both </a:t>
            </a:r>
            <a:r>
              <a:rPr lang="en-US" sz="3400" b="1"/>
              <a:t>Departure &amp; Arrival time</a:t>
            </a:r>
            <a:endParaRPr lang="en-CA" sz="3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12934-DF32-F4E1-64CE-1221F2AA6081}"/>
              </a:ext>
            </a:extLst>
          </p:cNvPr>
          <p:cNvSpPr txBox="1"/>
          <p:nvPr/>
        </p:nvSpPr>
        <p:spPr>
          <a:xfrm>
            <a:off x="8375904" y="2048256"/>
            <a:ext cx="2779776" cy="2638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/>
              <a:t>Survey shows that there is a </a:t>
            </a:r>
            <a:r>
              <a:rPr lang="en-CA" sz="1400" b="1"/>
              <a:t>strong correlation</a:t>
            </a:r>
            <a:r>
              <a:rPr lang="en-CA" sz="1400"/>
              <a:t> between </a:t>
            </a:r>
            <a:r>
              <a:rPr lang="en-CA" sz="1400" b="1"/>
              <a:t>Departure delay time &amp; Arrival delay time</a:t>
            </a:r>
            <a:r>
              <a:rPr lang="en-CA" sz="1400"/>
              <a:t>. The more it gets to depart, the longer it takes to arrive. Thus it could </a:t>
            </a:r>
            <a:r>
              <a:rPr lang="en-CA" sz="1400" b="1"/>
              <a:t>affect consumers’ schedules </a:t>
            </a:r>
            <a:r>
              <a:rPr lang="en-CA" sz="1400"/>
              <a:t>a lot.</a:t>
            </a:r>
            <a:endParaRPr lang="en-CA" sz="1400" b="1"/>
          </a:p>
          <a:p>
            <a:pPr>
              <a:lnSpc>
                <a:spcPct val="150000"/>
              </a:lnSpc>
            </a:pPr>
            <a:endParaRPr lang="en-CA" sz="1400" b="1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03EE8E6-1E76-D577-2078-0048ED1E81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0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06"/>
    </mc:Choice>
    <mc:Fallback>
      <p:transition spd="slow" advTm="30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A33B99-7E22-7696-FBA2-948FFD7A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400" b="1"/>
              <a:t>Short-trip passengers </a:t>
            </a:r>
            <a:r>
              <a:rPr lang="en-CA" sz="3400"/>
              <a:t>tend to be </a:t>
            </a:r>
            <a:r>
              <a:rPr lang="en-CA" sz="3400" b="1"/>
              <a:t>more unhappy </a:t>
            </a:r>
            <a:r>
              <a:rPr lang="en-CA" sz="3400"/>
              <a:t>than others going in longer flight</a:t>
            </a:r>
            <a:endParaRPr lang="en-CA" sz="3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F6DB0C-F356-BC28-C594-04B8C2BDBEE5}"/>
              </a:ext>
            </a:extLst>
          </p:cNvPr>
          <p:cNvSpPr txBox="1"/>
          <p:nvPr/>
        </p:nvSpPr>
        <p:spPr>
          <a:xfrm>
            <a:off x="8055428" y="2259449"/>
            <a:ext cx="3648891" cy="19918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/>
              <a:t>Survey shows that </a:t>
            </a:r>
            <a:r>
              <a:rPr lang="en-CA" sz="1400" b="1"/>
              <a:t>Short-flight passengers </a:t>
            </a:r>
            <a:r>
              <a:rPr lang="en-CA" sz="1400"/>
              <a:t>who are dissatisfied are doubled than those who satisfied. </a:t>
            </a:r>
          </a:p>
          <a:p>
            <a:pPr>
              <a:lnSpc>
                <a:spcPct val="150000"/>
              </a:lnSpc>
            </a:pPr>
            <a:endParaRPr lang="en-CA" sz="1400" b="1"/>
          </a:p>
          <a:p>
            <a:pPr>
              <a:lnSpc>
                <a:spcPct val="150000"/>
              </a:lnSpc>
            </a:pPr>
            <a:r>
              <a:rPr lang="en-CA" sz="1400" b="1"/>
              <a:t>In contrast, Medium &amp; long-flight goers </a:t>
            </a:r>
            <a:r>
              <a:rPr lang="en-CA" sz="1400"/>
              <a:t>are more satisfied with their trips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50E91-E717-8226-86C2-35A444919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511" y="2068285"/>
            <a:ext cx="6794917" cy="389708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EED015-F5E1-D37C-A70D-4E480E6D0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4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62"/>
    </mc:Choice>
    <mc:Fallback>
      <p:transition spd="slow" advTm="32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BC887F5-9038-5C7E-AA06-CC85AB9283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730"/>
          <a:stretch/>
        </p:blipFill>
        <p:spPr>
          <a:xfrm>
            <a:off x="-1" y="-2"/>
            <a:ext cx="1219199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1BFF43-42EE-BAEA-7C2B-1C82D5EA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582" y="521595"/>
            <a:ext cx="5696097" cy="16919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3FFBAC-AB0F-448D-A038-E132C4CF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939" y="1091146"/>
            <a:ext cx="3694176" cy="4581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2B6976C-45D1-8A52-9F5B-CA9B01BED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29" r="-2" b="-2"/>
          <a:stretch/>
        </p:blipFill>
        <p:spPr>
          <a:xfrm>
            <a:off x="1286934" y="1254281"/>
            <a:ext cx="3364187" cy="425487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2992" y="2374385"/>
            <a:ext cx="5577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95E45-AF92-65E2-0E02-5852C233B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59582" y="2535234"/>
            <a:ext cx="5696098" cy="3333857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AutoNum type="arabicPeriod"/>
            </a:pPr>
            <a:r>
              <a:rPr 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Franklin Gothic Demi Cond" panose="020B0706030402020204" pitchFamily="34" charset="0"/>
              </a:rPr>
              <a:t>AIRLINES CUSTOMER’S BACKGROUND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AutoNum type="arabicPeriod"/>
            </a:pPr>
            <a:r>
              <a:rPr 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Franklin Gothic Demi Cond" panose="020B0706030402020204" pitchFamily="34" charset="0"/>
              </a:rPr>
              <a:t>AIRLINES CUSTOMERS’ SATISFACTION PAIN POINTS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AutoNum type="arabicPeriod"/>
            </a:pPr>
            <a:r>
              <a:rPr lang="en-US" sz="2000" b="1" u="sng">
                <a:solidFill>
                  <a:schemeClr val="tx1"/>
                </a:solidFill>
                <a:latin typeface="Franklin Gothic Demi Cond" panose="020B0706030402020204" pitchFamily="34" charset="0"/>
              </a:rPr>
              <a:t>AREAS FOR AIRLINES IMPROVEMENTS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522C7D2-ADE9-E260-4FD2-B2AEFC9E3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52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724"/>
    </mc:Choice>
    <mc:Fallback>
      <p:transition spd="slow" advTm="11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00B4-B595-D374-6AE0-498A95D7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171" y="109727"/>
            <a:ext cx="7534830" cy="2093975"/>
          </a:xfrm>
        </p:spPr>
        <p:txBody>
          <a:bodyPr anchor="ctr">
            <a:noAutofit/>
          </a:bodyPr>
          <a:lstStyle/>
          <a:p>
            <a:r>
              <a:rPr lang="en-US" sz="3400" b="1">
                <a:solidFill>
                  <a:schemeClr val="tx1">
                    <a:lumMod val="75000"/>
                    <a:lumOff val="25000"/>
                  </a:schemeClr>
                </a:solidFill>
              </a:rPr>
              <a:t>Online experience (Booking, In-flight </a:t>
            </a:r>
            <a:r>
              <a:rPr lang="en-US" sz="3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Wifi</a:t>
            </a:r>
            <a:r>
              <a:rPr lang="en-US" sz="3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Boarding) </a:t>
            </a:r>
            <a:r>
              <a:rPr 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is the most urgent area for improvement for </a:t>
            </a:r>
            <a:r>
              <a:rPr lang="en-US" sz="3400" b="1">
                <a:solidFill>
                  <a:schemeClr val="tx1">
                    <a:lumMod val="75000"/>
                    <a:lumOff val="25000"/>
                  </a:schemeClr>
                </a:solidFill>
              </a:rPr>
              <a:t>casual trips</a:t>
            </a:r>
            <a:endParaRPr lang="en-CA" sz="3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Man feeling depressed on receiving bad news using laptop Frustrated and disappointed businessman with laptop indoors in home office sad online stock pictures, royalty-free photos &amp; images">
            <a:extLst>
              <a:ext uri="{FF2B5EF4-FFF2-40B4-BE49-F238E27FC236}">
                <a16:creationId xmlns:a16="http://schemas.microsoft.com/office/drawing/2014/main" id="{B5536014-EB7D-CC58-A13F-C4A73147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657170" cy="698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37924-95F7-1892-8C19-58E0F0FE4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185" y="2164709"/>
            <a:ext cx="5784375" cy="497918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5CC2F8C-5912-7416-A9C6-2A3B3AD8B5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25"/>
    </mc:Choice>
    <mc:Fallback>
      <p:transition spd="slow" advTm="78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06D1844-F3E1-D21E-1010-54EF10D30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962" y="2058610"/>
            <a:ext cx="7304760" cy="4692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9ADFB20-1F24-4D5C-92D9-3BE2EB28D370}"/>
              </a:ext>
            </a:extLst>
          </p:cNvPr>
          <p:cNvSpPr txBox="1">
            <a:spLocks/>
          </p:cNvSpPr>
          <p:nvPr/>
        </p:nvSpPr>
        <p:spPr>
          <a:xfrm>
            <a:off x="4657171" y="109727"/>
            <a:ext cx="7534830" cy="2093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>
                <a:solidFill>
                  <a:schemeClr val="tx1">
                    <a:lumMod val="75000"/>
                    <a:lumOff val="25000"/>
                  </a:schemeClr>
                </a:solidFill>
              </a:rPr>
              <a:t>Business experience</a:t>
            </a:r>
            <a:r>
              <a:rPr 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needs to be </a:t>
            </a:r>
            <a:r>
              <a:rPr lang="en-US" sz="3400" b="1">
                <a:solidFill>
                  <a:schemeClr val="tx1">
                    <a:lumMod val="75000"/>
                    <a:lumOff val="25000"/>
                  </a:schemeClr>
                </a:solidFill>
              </a:rPr>
              <a:t>stress-free and simple</a:t>
            </a:r>
            <a:endParaRPr 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Handsome Businessman in Plane Side view portrait of handsome bearded businessman using laptop wearing earphones while enjoying first class flight in plane, copy space businessman in airplane stock pictures, royalty-free photos &amp; images">
            <a:extLst>
              <a:ext uri="{FF2B5EF4-FFF2-40B4-BE49-F238E27FC236}">
                <a16:creationId xmlns:a16="http://schemas.microsoft.com/office/drawing/2014/main" id="{D477F9A9-544D-0C6A-0549-E3ABF311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657170" cy="698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8AF9782-72DF-8ACA-D56A-0548988BC5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07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86"/>
    </mc:Choice>
    <mc:Fallback>
      <p:transition spd="slow" advTm="7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hoto of three people listening to music inside airplane">
            <a:extLst>
              <a:ext uri="{FF2B5EF4-FFF2-40B4-BE49-F238E27FC236}">
                <a16:creationId xmlns:a16="http://schemas.microsoft.com/office/drawing/2014/main" id="{2970BB22-488B-8470-77E5-0FB226AB3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6864" cy="823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BE6F35AA-85F0-1832-4E63-1D1F4F01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414" y="1637745"/>
            <a:ext cx="6854825" cy="42594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08B54B1-BE1D-F089-35CD-0A93DF3AF99E}"/>
              </a:ext>
            </a:extLst>
          </p:cNvPr>
          <p:cNvSpPr txBox="1">
            <a:spLocks/>
          </p:cNvSpPr>
          <p:nvPr/>
        </p:nvSpPr>
        <p:spPr>
          <a:xfrm>
            <a:off x="4657171" y="109727"/>
            <a:ext cx="7534830" cy="1078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>
                <a:solidFill>
                  <a:schemeClr val="tx1">
                    <a:lumMod val="75000"/>
                    <a:lumOff val="25000"/>
                  </a:schemeClr>
                </a:solidFill>
              </a:rPr>
              <a:t>Short trips </a:t>
            </a:r>
            <a:r>
              <a:rPr 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needs to be more </a:t>
            </a:r>
            <a:r>
              <a:rPr lang="en-US" sz="3400" b="1">
                <a:solidFill>
                  <a:schemeClr val="tx1">
                    <a:lumMod val="75000"/>
                    <a:lumOff val="25000"/>
                  </a:schemeClr>
                </a:solidFill>
              </a:rPr>
              <a:t>online convenient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D04331E-3515-18E3-60EA-DE14C7C53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49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87"/>
    </mc:Choice>
    <mc:Fallback>
      <p:transition spd="slow" advTm="47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836E0-A7D7-7D67-9117-49012707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/>
              <a:t>THANK YOU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03D4E78-5742-9655-5D2E-EDA5EF427D6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8194" name="Picture 2" descr="people standing near white and red airplane during daytime">
            <a:extLst>
              <a:ext uri="{FF2B5EF4-FFF2-40B4-BE49-F238E27FC236}">
                <a16:creationId xmlns:a16="http://schemas.microsoft.com/office/drawing/2014/main" id="{F32C02B2-F853-1F8C-CCDC-4A86F48B2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8" b="28929"/>
          <a:stretch/>
        </p:blipFill>
        <p:spPr bwMode="auto">
          <a:xfrm>
            <a:off x="-15" y="0"/>
            <a:ext cx="12192000" cy="462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70A0F1-6CB1-E647-44CD-F4B1B0C9D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3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8"/>
    </mc:Choice>
    <mc:Fallback>
      <p:transition spd="slow" advTm="4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  <a:p>
            <a:pPr algn="ctr">
              <a:defRPr/>
            </a:pPr>
            <a:endParaRPr lang="en-US">
              <a:latin typeface="Franklin Gothic Book" panose="020F0502020204030204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BC887F5-9038-5C7E-AA06-CC85AB9283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730"/>
          <a:stretch/>
        </p:blipFill>
        <p:spPr>
          <a:xfrm>
            <a:off x="-1" y="-2"/>
            <a:ext cx="1219199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1BFF43-42EE-BAEA-7C2B-1C82D5EA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582" y="521595"/>
            <a:ext cx="5696097" cy="16919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3FFBAC-AB0F-448D-A038-E132C4CF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939" y="1091146"/>
            <a:ext cx="3694176" cy="4581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2B6976C-45D1-8A52-9F5B-CA9B01BED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29" r="-2" b="-2"/>
          <a:stretch/>
        </p:blipFill>
        <p:spPr>
          <a:xfrm>
            <a:off x="1286934" y="1254281"/>
            <a:ext cx="3364187" cy="425487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2992" y="2374385"/>
            <a:ext cx="5577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95E45-AF92-65E2-0E02-5852C233B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59581" y="2535234"/>
            <a:ext cx="6296989" cy="3333857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Franklin Gothic Demi Cond"/>
              </a:rPr>
              <a:t> </a:t>
            </a:r>
            <a:r>
              <a:rPr lang="en-US" sz="2400">
                <a:solidFill>
                  <a:schemeClr val="tx1"/>
                </a:solidFill>
                <a:latin typeface="Franklin Gothic Demi Cond"/>
              </a:rPr>
              <a:t>Customer Satisfaction scores of 120k + airline passengers based on the evaluation of multiple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Franklin Gothic Demi Cond"/>
              </a:rPr>
              <a:t>Source: John D, via Kaggle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Franklin Gothic Demi Cond"/>
              </a:rPr>
              <a:t>Target audience:  Stakeholders of the airlines</a:t>
            </a:r>
          </a:p>
          <a:p>
            <a:pPr>
              <a:lnSpc>
                <a:spcPct val="100000"/>
              </a:lnSpc>
            </a:pPr>
            <a:endParaRPr lang="en-US">
              <a:solidFill>
                <a:schemeClr val="tx1"/>
              </a:solidFill>
              <a:latin typeface="Franklin Gothic Demi Cond" panose="020B0706030402020204" pitchFamily="34" charset="0"/>
            </a:endParaRPr>
          </a:p>
          <a:p>
            <a:pPr>
              <a:lnSpc>
                <a:spcPct val="100000"/>
              </a:lnSpc>
            </a:pPr>
            <a:endParaRPr lang="en-US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3277945-3864-3216-80AF-DA2D7B3C5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7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193"/>
    </mc:Choice>
    <mc:Fallback>
      <p:transition spd="slow" advTm="24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BC887F5-9038-5C7E-AA06-CC85AB9283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730"/>
          <a:stretch/>
        </p:blipFill>
        <p:spPr>
          <a:xfrm>
            <a:off x="-1" y="-2"/>
            <a:ext cx="1219199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1BFF43-42EE-BAEA-7C2B-1C82D5EA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582" y="521595"/>
            <a:ext cx="5696097" cy="16919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3FFBAC-AB0F-448D-A038-E132C4CF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939" y="1091146"/>
            <a:ext cx="3694176" cy="4581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2B6976C-45D1-8A52-9F5B-CA9B01BED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29" r="-2" b="-2"/>
          <a:stretch/>
        </p:blipFill>
        <p:spPr>
          <a:xfrm>
            <a:off x="1286934" y="1254281"/>
            <a:ext cx="3364187" cy="425487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2992" y="2374385"/>
            <a:ext cx="5577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95E45-AF92-65E2-0E02-5852C233B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59582" y="2535234"/>
            <a:ext cx="5696098" cy="3333857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AutoNum type="arabicPeriod"/>
            </a:pPr>
            <a:r>
              <a:rPr lang="en-US" sz="2000" b="1" u="sng">
                <a:solidFill>
                  <a:schemeClr val="tx1"/>
                </a:solidFill>
                <a:latin typeface="Franklin Gothic Demi Cond" panose="020B0706030402020204" pitchFamily="34" charset="0"/>
              </a:rPr>
              <a:t>AIRLINES CUSTOMER’S BACKGROUND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AutoNum type="arabicPeriod"/>
            </a:pPr>
            <a:r>
              <a:rPr 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Franklin Gothic Demi Cond" panose="020B0706030402020204" pitchFamily="34" charset="0"/>
              </a:rPr>
              <a:t>AIRLINES CUSTOMERS’ SATISFACTION PAIN POINTS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AutoNum type="arabicPeriod"/>
            </a:pPr>
            <a:r>
              <a:rPr 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Franklin Gothic Demi Cond" panose="020B0706030402020204" pitchFamily="34" charset="0"/>
              </a:rPr>
              <a:t>AREAS FOR AIRLINES IMPROVEMENTS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DF594E5-9415-C387-EC9A-D792600BA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96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1519"/>
    </mc:Choice>
    <mc:Fallback>
      <p:transition spd="slow" advTm="31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50B9-25ED-4FDE-6012-0F3DC63F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400" b="1"/>
              <a:t>Loyal customers </a:t>
            </a:r>
            <a:r>
              <a:rPr lang="en-CA" sz="3400"/>
              <a:t>are </a:t>
            </a:r>
            <a:r>
              <a:rPr lang="en-CA" sz="3400" b="1"/>
              <a:t>important</a:t>
            </a:r>
            <a:r>
              <a:rPr lang="en-CA" sz="3400"/>
              <a:t> to Airlines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19642-B704-B7E2-FD06-43E9E36AECE3}"/>
              </a:ext>
            </a:extLst>
          </p:cNvPr>
          <p:cNvSpPr txBox="1"/>
          <p:nvPr/>
        </p:nvSpPr>
        <p:spPr>
          <a:xfrm>
            <a:off x="7447808" y="3349316"/>
            <a:ext cx="3707872" cy="1022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/>
              <a:t>Survey shows that </a:t>
            </a:r>
            <a:r>
              <a:rPr lang="en-CA" sz="1400" b="1"/>
              <a:t>more than 80% of Airlines customers </a:t>
            </a:r>
            <a:r>
              <a:rPr lang="en-CA" sz="1400"/>
              <a:t>are </a:t>
            </a:r>
            <a:r>
              <a:rPr lang="en-CA" sz="1400" b="1"/>
              <a:t>loyal </a:t>
            </a:r>
            <a:r>
              <a:rPr lang="en-CA" sz="1400"/>
              <a:t>ones who returned multiple times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BEE892C9-68B4-7070-1215-226666133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108" y="1995338"/>
            <a:ext cx="6002866" cy="41902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5A656A-FA39-DAD2-B994-CD506B214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94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26"/>
    </mc:Choice>
    <mc:Fallback>
      <p:transition spd="slow" advTm="27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A33B99-7E22-7696-FBA2-948FFD7A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400"/>
              <a:t>Most Airlines passengers are</a:t>
            </a:r>
            <a:r>
              <a:rPr lang="en-CA" sz="3400" b="1"/>
              <a:t> multiple goers </a:t>
            </a:r>
            <a:r>
              <a:rPr lang="en-CA" sz="3400"/>
              <a:t>with</a:t>
            </a:r>
            <a:r>
              <a:rPr lang="en-CA" sz="3400" b="1"/>
              <a:t> Business purposes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F6DB0C-F356-BC28-C594-04B8C2BDBEE5}"/>
              </a:ext>
            </a:extLst>
          </p:cNvPr>
          <p:cNvSpPr txBox="1"/>
          <p:nvPr/>
        </p:nvSpPr>
        <p:spPr>
          <a:xfrm>
            <a:off x="7388352" y="2259449"/>
            <a:ext cx="4315968" cy="1668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/>
              <a:t>Survey shows that </a:t>
            </a:r>
            <a:r>
              <a:rPr lang="en-CA" sz="1400" b="1"/>
              <a:t>Business Passengers </a:t>
            </a:r>
            <a:r>
              <a:rPr lang="en-CA" sz="1400"/>
              <a:t>who </a:t>
            </a:r>
            <a:r>
              <a:rPr lang="en-CA" sz="1400" b="1"/>
              <a:t>returned</a:t>
            </a:r>
            <a:r>
              <a:rPr lang="en-CA" sz="1400"/>
              <a:t> </a:t>
            </a:r>
            <a:r>
              <a:rPr lang="en-CA" sz="1400" b="1"/>
              <a:t>2.5 times higher </a:t>
            </a:r>
            <a:r>
              <a:rPr lang="en-CA" sz="1400"/>
              <a:t>than those who traveled </a:t>
            </a:r>
            <a:r>
              <a:rPr lang="en-CA" sz="1400" b="1"/>
              <a:t>first time</a:t>
            </a:r>
          </a:p>
          <a:p>
            <a:pPr>
              <a:lnSpc>
                <a:spcPct val="150000"/>
              </a:lnSpc>
            </a:pPr>
            <a:endParaRPr lang="en-CA" sz="1400" b="1"/>
          </a:p>
          <a:p>
            <a:pPr>
              <a:lnSpc>
                <a:spcPct val="150000"/>
              </a:lnSpc>
            </a:pPr>
            <a:r>
              <a:rPr lang="en-CA" sz="1400" b="1"/>
              <a:t>Personal Passengers </a:t>
            </a:r>
            <a:r>
              <a:rPr lang="en-CA" sz="1400"/>
              <a:t>are mostly </a:t>
            </a:r>
            <a:r>
              <a:rPr lang="en-CA" sz="1400" b="1"/>
              <a:t>returning ones</a:t>
            </a:r>
            <a:r>
              <a:rPr lang="en-CA" sz="1400"/>
              <a:t>; yet still less than Business class people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FABDD77-F115-8315-944A-61DEF1377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192" y="1974135"/>
            <a:ext cx="4859866" cy="412681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52C4979-22A2-A598-16F7-FC310A80F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06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20"/>
    </mc:Choice>
    <mc:Fallback>
      <p:transition spd="slow" advTm="4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00B4-B595-D374-6AE0-498A95D7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63072" cy="1450757"/>
          </a:xfrm>
        </p:spPr>
        <p:txBody>
          <a:bodyPr>
            <a:noAutofit/>
          </a:bodyPr>
          <a:lstStyle/>
          <a:p>
            <a:r>
              <a:rPr lang="en-CA" sz="3400" b="1"/>
              <a:t>The older group (25+) travels more </a:t>
            </a:r>
            <a:r>
              <a:rPr lang="en-CA" sz="3400"/>
              <a:t>than the younger group (under 25)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B24777-055C-2F3E-C140-F81E23614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993392"/>
            <a:ext cx="5575587" cy="428853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B98D80-ACCC-9AFB-F068-477EC75ED3B7}"/>
              </a:ext>
            </a:extLst>
          </p:cNvPr>
          <p:cNvSpPr/>
          <p:nvPr/>
        </p:nvSpPr>
        <p:spPr>
          <a:xfrm>
            <a:off x="1097280" y="3680460"/>
            <a:ext cx="4791456" cy="243687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7D754-5F26-7FC9-A512-5D44A1E53098}"/>
              </a:ext>
            </a:extLst>
          </p:cNvPr>
          <p:cNvSpPr txBox="1"/>
          <p:nvPr/>
        </p:nvSpPr>
        <p:spPr>
          <a:xfrm>
            <a:off x="7388352" y="2259449"/>
            <a:ext cx="4315968" cy="2314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/>
              <a:t>Survey shows that 35-44 y/o passengers are top travelers; followed by 45-54 y/o, 25-34 y/o &amp; 54+; which makes</a:t>
            </a:r>
            <a:r>
              <a:rPr lang="en-CA" sz="1400" b="1"/>
              <a:t> 25+ the majority profile of airline passengers.</a:t>
            </a:r>
          </a:p>
          <a:p>
            <a:pPr>
              <a:lnSpc>
                <a:spcPct val="150000"/>
              </a:lnSpc>
            </a:pPr>
            <a:endParaRPr lang="en-CA" sz="1400" b="1"/>
          </a:p>
          <a:p>
            <a:pPr>
              <a:lnSpc>
                <a:spcPct val="150000"/>
              </a:lnSpc>
            </a:pPr>
            <a:r>
              <a:rPr lang="en-CA" sz="1400" b="1"/>
              <a:t>Passengers under 25 y/o </a:t>
            </a:r>
            <a:r>
              <a:rPr lang="en-CA" sz="1400"/>
              <a:t>are </a:t>
            </a:r>
            <a:r>
              <a:rPr lang="en-CA" sz="1400" b="1"/>
              <a:t>much less </a:t>
            </a:r>
            <a:r>
              <a:rPr lang="en-CA" sz="1400"/>
              <a:t>than the 25+ Personal Passengers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CD26E73-1158-93D2-BE19-01B295F99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3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75"/>
    </mc:Choice>
    <mc:Fallback>
      <p:transition spd="slow" advTm="46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00B4-B595-D374-6AE0-498A95D7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63072" cy="1450757"/>
          </a:xfrm>
        </p:spPr>
        <p:txBody>
          <a:bodyPr>
            <a:noAutofit/>
          </a:bodyPr>
          <a:lstStyle/>
          <a:p>
            <a:r>
              <a:rPr lang="en-CA" sz="3400" b="1"/>
              <a:t>Business class </a:t>
            </a:r>
            <a:r>
              <a:rPr lang="en-CA" sz="3400"/>
              <a:t>is mostly used for </a:t>
            </a:r>
            <a:r>
              <a:rPr lang="en-CA" sz="3400" b="1"/>
              <a:t>work trips </a:t>
            </a:r>
            <a:r>
              <a:rPr lang="en-CA" sz="3400"/>
              <a:t>while</a:t>
            </a:r>
            <a:r>
              <a:rPr lang="en-CA" sz="3400" b="1"/>
              <a:t> Economy class </a:t>
            </a:r>
            <a:r>
              <a:rPr lang="en-CA" sz="3400"/>
              <a:t>is for </a:t>
            </a:r>
            <a:r>
              <a:rPr lang="en-CA" sz="3400" b="1"/>
              <a:t>personal trips</a:t>
            </a:r>
            <a:endParaRPr lang="en-CA" sz="3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A2F7E-6541-5A01-DE92-E0DF87813FD7}"/>
              </a:ext>
            </a:extLst>
          </p:cNvPr>
          <p:cNvSpPr txBox="1"/>
          <p:nvPr/>
        </p:nvSpPr>
        <p:spPr>
          <a:xfrm>
            <a:off x="1097280" y="5560433"/>
            <a:ext cx="11094720" cy="69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/>
              <a:t>Survey shows that </a:t>
            </a:r>
            <a:r>
              <a:rPr lang="en-CA" sz="1400" b="1"/>
              <a:t>Business class </a:t>
            </a:r>
            <a:r>
              <a:rPr lang="en-CA" sz="1400"/>
              <a:t>is the most chosen booking class for people who go on </a:t>
            </a:r>
            <a:r>
              <a:rPr lang="en-CA" sz="1400" b="1"/>
              <a:t>Business trips</a:t>
            </a:r>
            <a:r>
              <a:rPr lang="en-CA" sz="1400"/>
              <a:t>; followed by Economy option.</a:t>
            </a:r>
            <a:endParaRPr lang="en-CA" sz="1400" b="1"/>
          </a:p>
          <a:p>
            <a:pPr>
              <a:lnSpc>
                <a:spcPct val="150000"/>
              </a:lnSpc>
            </a:pPr>
            <a:r>
              <a:rPr lang="en-CA" sz="1400" b="1"/>
              <a:t>For Personal trips, Economy</a:t>
            </a:r>
            <a:r>
              <a:rPr lang="en-CA" sz="1400"/>
              <a:t> is the most preferred class for its cost-friendly reason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78FACC0-AC45-75F1-6163-FE8793FFE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33197"/>
            <a:ext cx="8403336" cy="3381030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C750993A-16A9-1D3B-55B8-D5AE00DE6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2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67"/>
    </mc:Choice>
    <mc:Fallback>
      <p:transition spd="slow" advTm="53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BC887F5-9038-5C7E-AA06-CC85AB9283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730"/>
          <a:stretch/>
        </p:blipFill>
        <p:spPr>
          <a:xfrm>
            <a:off x="-1" y="-2"/>
            <a:ext cx="1219199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1BFF43-42EE-BAEA-7C2B-1C82D5EA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582" y="521595"/>
            <a:ext cx="5696097" cy="16919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3FFBAC-AB0F-448D-A038-E132C4CF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939" y="1091146"/>
            <a:ext cx="3694176" cy="4581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2B6976C-45D1-8A52-9F5B-CA9B01BED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29" r="-2" b="-2"/>
          <a:stretch/>
        </p:blipFill>
        <p:spPr>
          <a:xfrm>
            <a:off x="1286934" y="1254281"/>
            <a:ext cx="3364187" cy="425487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2992" y="2374385"/>
            <a:ext cx="5577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95E45-AF92-65E2-0E02-5852C233B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59582" y="2535234"/>
            <a:ext cx="5696098" cy="3333857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AutoNum type="arabicPeriod"/>
            </a:pPr>
            <a:r>
              <a:rPr 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Franklin Gothic Demi Cond" panose="020B0706030402020204" pitchFamily="34" charset="0"/>
              </a:rPr>
              <a:t>AIRLINES CUSTOMER’S BACKGROUND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AutoNum type="arabicPeriod"/>
            </a:pPr>
            <a:r>
              <a:rPr lang="en-US" sz="2000" b="1" u="sng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 Cond" panose="020B0706030402020204" pitchFamily="34" charset="0"/>
              </a:rPr>
              <a:t>AIRLINES CUSTOMERS’ SATISFACTION PAIN POINTS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AutoNum type="arabicPeriod"/>
            </a:pPr>
            <a:r>
              <a:rPr lang="en-US" sz="2000" b="1">
                <a:solidFill>
                  <a:schemeClr val="bg1">
                    <a:lumMod val="50000"/>
                    <a:lumOff val="50000"/>
                  </a:schemeClr>
                </a:solidFill>
                <a:latin typeface="Franklin Gothic Demi Cond" panose="020B0706030402020204" pitchFamily="34" charset="0"/>
              </a:rPr>
              <a:t>AREAS FOR AIRLINES IMPROVEMENTS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4CFD42-1E35-64E1-667D-80DB11D839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662"/>
    </mc:Choice>
    <mc:Fallback>
      <p:transition spd="slow" advTm="11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00B4-B595-D374-6AE0-498A95D7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63072" cy="1450757"/>
          </a:xfrm>
        </p:spPr>
        <p:txBody>
          <a:bodyPr>
            <a:noAutofit/>
          </a:bodyPr>
          <a:lstStyle/>
          <a:p>
            <a:r>
              <a:rPr lang="en-US" sz="3400"/>
              <a:t>Majority of </a:t>
            </a:r>
            <a:r>
              <a:rPr lang="en-US" sz="3400" b="1"/>
              <a:t>Personal Passengers </a:t>
            </a:r>
            <a:r>
              <a:rPr lang="en-US" sz="3400"/>
              <a:t>are</a:t>
            </a:r>
            <a:r>
              <a:rPr lang="en-US" sz="3400" b="1"/>
              <a:t> unhappy</a:t>
            </a:r>
            <a:endParaRPr lang="en-CA" sz="3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C0D86-4882-1507-0C25-D0DEA4D835F8}"/>
              </a:ext>
            </a:extLst>
          </p:cNvPr>
          <p:cNvSpPr txBox="1"/>
          <p:nvPr/>
        </p:nvSpPr>
        <p:spPr>
          <a:xfrm>
            <a:off x="7388352" y="2259449"/>
            <a:ext cx="4315968" cy="166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400"/>
              <a:t>Survey shows that a high level of </a:t>
            </a:r>
            <a:r>
              <a:rPr lang="en-CA" sz="1400" b="1"/>
              <a:t>Personal Passengers </a:t>
            </a:r>
            <a:r>
              <a:rPr lang="en-CA" sz="1400"/>
              <a:t>responded to be </a:t>
            </a:r>
            <a:r>
              <a:rPr lang="en-CA" sz="1400" b="1"/>
              <a:t>unsatisfied across all age groups; </a:t>
            </a:r>
          </a:p>
          <a:p>
            <a:pPr>
              <a:lnSpc>
                <a:spcPct val="150000"/>
              </a:lnSpc>
            </a:pPr>
            <a:endParaRPr lang="en-CA" sz="1400" b="1"/>
          </a:p>
          <a:p>
            <a:pPr>
              <a:lnSpc>
                <a:spcPct val="150000"/>
              </a:lnSpc>
            </a:pPr>
            <a:r>
              <a:rPr lang="en-CA" sz="1400"/>
              <a:t>For</a:t>
            </a:r>
            <a:r>
              <a:rPr lang="en-CA" sz="1400" b="1"/>
              <a:t> Business Passengers, </a:t>
            </a:r>
            <a:r>
              <a:rPr lang="en-CA" sz="1400"/>
              <a:t>they are</a:t>
            </a:r>
            <a:r>
              <a:rPr lang="en-CA" sz="1400" b="1"/>
              <a:t> quite satisfied </a:t>
            </a:r>
            <a:r>
              <a:rPr lang="en-CA" sz="1400"/>
              <a:t>except for the minor group of below 18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64D679A-2CC6-EA43-FC99-18C250CCD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091" y="1934469"/>
            <a:ext cx="5862709" cy="443367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2216EF1-AAAC-5737-B981-39C38A3302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4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71"/>
    </mc:Choice>
    <mc:Fallback>
      <p:transition spd="slow" advTm="39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7CE32D9FDA3B48AEEA29C9D800EC7F" ma:contentTypeVersion="7" ma:contentTypeDescription="Create a new document." ma:contentTypeScope="" ma:versionID="9cb6a39e3efc2e100277eef20bb6dda9">
  <xsd:schema xmlns:xsd="http://www.w3.org/2001/XMLSchema" xmlns:xs="http://www.w3.org/2001/XMLSchema" xmlns:p="http://schemas.microsoft.com/office/2006/metadata/properties" xmlns:ns3="dc6ac499-49d0-4187-8e2a-98ab685ef768" xmlns:ns4="9efb167d-255b-45f8-986d-dc82aa44c04d" targetNamespace="http://schemas.microsoft.com/office/2006/metadata/properties" ma:root="true" ma:fieldsID="789328fa7baaa398c53ec481cfb394d5" ns3:_="" ns4:_="">
    <xsd:import namespace="dc6ac499-49d0-4187-8e2a-98ab685ef768"/>
    <xsd:import namespace="9efb167d-255b-45f8-986d-dc82aa44c04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6ac499-49d0-4187-8e2a-98ab685ef76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fb167d-255b-45f8-986d-dc82aa44c0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efb167d-255b-45f8-986d-dc82aa44c04d" xsi:nil="true"/>
  </documentManagement>
</p:properties>
</file>

<file path=customXml/itemProps1.xml><?xml version="1.0" encoding="utf-8"?>
<ds:datastoreItem xmlns:ds="http://schemas.openxmlformats.org/officeDocument/2006/customXml" ds:itemID="{4122163C-5A9C-4B3C-AA20-575982C34D57}">
  <ds:schemaRefs>
    <ds:schemaRef ds:uri="9efb167d-255b-45f8-986d-dc82aa44c04d"/>
    <ds:schemaRef ds:uri="dc6ac499-49d0-4187-8e2a-98ab685ef7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F503EC-3FFF-4193-A86F-39150E2BAC75}">
  <ds:schemaRefs>
    <ds:schemaRef ds:uri="9efb167d-255b-45f8-986d-dc82aa44c04d"/>
    <ds:schemaRef ds:uri="dc6ac499-49d0-4187-8e2a-98ab685ef76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tf11429527_win32</Template>
  <TotalTime>104</TotalTime>
  <Words>479</Words>
  <Application>Microsoft Office PowerPoint</Application>
  <PresentationFormat>Widescreen</PresentationFormat>
  <Paragraphs>53</Paragraphs>
  <Slides>17</Slides>
  <Notes>2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Bookman Old Style</vt:lpstr>
      <vt:lpstr>Calibri</vt:lpstr>
      <vt:lpstr>Franklin Gothic Book</vt:lpstr>
      <vt:lpstr>Franklin Gothic Demi Cond</vt:lpstr>
      <vt:lpstr>1_RetrospectVTI</vt:lpstr>
      <vt:lpstr>UNDERSTANDING AIRLINES’ CUSTOMERS SATISFACTION</vt:lpstr>
      <vt:lpstr>Dataset</vt:lpstr>
      <vt:lpstr>AGENDA</vt:lpstr>
      <vt:lpstr>Loyal customers are important to Airlines</vt:lpstr>
      <vt:lpstr>Most Airlines passengers are multiple goers with Business purposes </vt:lpstr>
      <vt:lpstr>The older group (25+) travels more than the younger group (under 25)</vt:lpstr>
      <vt:lpstr>Business class is mostly used for work trips while Economy class is for personal trips</vt:lpstr>
      <vt:lpstr>AGENDA</vt:lpstr>
      <vt:lpstr>Majority of Personal Passengers are unhappy</vt:lpstr>
      <vt:lpstr>Majority of Economy-class Passengers are unhappy as well</vt:lpstr>
      <vt:lpstr>Delay is a major concern in both Departure &amp; Arrival time</vt:lpstr>
      <vt:lpstr>Short-trip passengers tend to be more unhappy than others going in longer flight</vt:lpstr>
      <vt:lpstr>AGENDA</vt:lpstr>
      <vt:lpstr>Online experience (Booking, In-flight Wifi, Boarding) is the most urgent area for improvement for casual trips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BAN100NBB</dc:title>
  <dc:creator>Bao Nguyen Nguyen</dc:creator>
  <cp:lastModifiedBy>Benjamin Wong</cp:lastModifiedBy>
  <cp:revision>22</cp:revision>
  <dcterms:created xsi:type="dcterms:W3CDTF">2022-06-19T04:52:26Z</dcterms:created>
  <dcterms:modified xsi:type="dcterms:W3CDTF">2022-07-11T01:24:59Z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0x010100C47CE32D9FDA3B48AEEA29C9D800EC7F</vt:lpwstr>
  </property>
</Properties>
</file>